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69" r:id="rId6"/>
    <p:sldId id="268" r:id="rId7"/>
    <p:sldId id="271" r:id="rId8"/>
  </p:sldIdLst>
  <p:sldSz cx="10331450" cy="7254875"/>
  <p:notesSz cx="6858000" cy="9144000"/>
  <p:defaultTextStyle>
    <a:defPPr>
      <a:defRPr lang="ru-RU"/>
    </a:defPPr>
    <a:lvl1pPr marL="0" algn="l" defTabSz="10049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2463" algn="l" defTabSz="10049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04926" algn="l" defTabSz="10049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07388" algn="l" defTabSz="10049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09851" algn="l" defTabSz="10049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12314" algn="l" defTabSz="10049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14777" algn="l" defTabSz="10049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17240" algn="l" defTabSz="10049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19702" algn="l" defTabSz="100492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5">
          <p15:clr>
            <a:srgbClr val="A4A3A4"/>
          </p15:clr>
        </p15:guide>
        <p15:guide id="2" pos="325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334" y="67"/>
      </p:cViewPr>
      <p:guideLst>
        <p:guide orient="horz" pos="2285"/>
        <p:guide pos="325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4859" y="2253714"/>
            <a:ext cx="8781733" cy="155509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9718" y="4111096"/>
            <a:ext cx="7232015" cy="185402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2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4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7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09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2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14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1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19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90301" y="290532"/>
            <a:ext cx="2324576" cy="619015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16572" y="290532"/>
            <a:ext cx="6801538" cy="619015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113" y="4661929"/>
            <a:ext cx="8781733" cy="1440899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6113" y="3074926"/>
            <a:ext cx="8781733" cy="1587003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24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49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073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0985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231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1477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172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197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6573" y="1692805"/>
            <a:ext cx="4563057" cy="4787882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1820" y="1692805"/>
            <a:ext cx="4563057" cy="4787882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6573" y="1623951"/>
            <a:ext cx="4564851" cy="67678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2463" indent="0">
              <a:buNone/>
              <a:defRPr sz="2200" b="1"/>
            </a:lvl2pPr>
            <a:lvl3pPr marL="1004926" indent="0">
              <a:buNone/>
              <a:defRPr sz="2000" b="1"/>
            </a:lvl3pPr>
            <a:lvl4pPr marL="1507388" indent="0">
              <a:buNone/>
              <a:defRPr sz="1800" b="1"/>
            </a:lvl4pPr>
            <a:lvl5pPr marL="2009851" indent="0">
              <a:buNone/>
              <a:defRPr sz="1800" b="1"/>
            </a:lvl5pPr>
            <a:lvl6pPr marL="2512314" indent="0">
              <a:buNone/>
              <a:defRPr sz="1800" b="1"/>
            </a:lvl6pPr>
            <a:lvl7pPr marL="3014777" indent="0">
              <a:buNone/>
              <a:defRPr sz="1800" b="1"/>
            </a:lvl7pPr>
            <a:lvl8pPr marL="3517240" indent="0">
              <a:buNone/>
              <a:defRPr sz="1800" b="1"/>
            </a:lvl8pPr>
            <a:lvl9pPr marL="4019702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6573" y="2300736"/>
            <a:ext cx="4564851" cy="4179951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48234" y="1623951"/>
            <a:ext cx="4566644" cy="67678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2463" indent="0">
              <a:buNone/>
              <a:defRPr sz="2200" b="1"/>
            </a:lvl2pPr>
            <a:lvl3pPr marL="1004926" indent="0">
              <a:buNone/>
              <a:defRPr sz="2000" b="1"/>
            </a:lvl3pPr>
            <a:lvl4pPr marL="1507388" indent="0">
              <a:buNone/>
              <a:defRPr sz="1800" b="1"/>
            </a:lvl4pPr>
            <a:lvl5pPr marL="2009851" indent="0">
              <a:buNone/>
              <a:defRPr sz="1800" b="1"/>
            </a:lvl5pPr>
            <a:lvl6pPr marL="2512314" indent="0">
              <a:buNone/>
              <a:defRPr sz="1800" b="1"/>
            </a:lvl6pPr>
            <a:lvl7pPr marL="3014777" indent="0">
              <a:buNone/>
              <a:defRPr sz="1800" b="1"/>
            </a:lvl7pPr>
            <a:lvl8pPr marL="3517240" indent="0">
              <a:buNone/>
              <a:defRPr sz="1800" b="1"/>
            </a:lvl8pPr>
            <a:lvl9pPr marL="4019702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248234" y="2300736"/>
            <a:ext cx="4566644" cy="4179951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573" y="288852"/>
            <a:ext cx="3398976" cy="122929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39310" y="288852"/>
            <a:ext cx="5775568" cy="6191835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6573" y="1518150"/>
            <a:ext cx="3398976" cy="4962537"/>
          </a:xfrm>
        </p:spPr>
        <p:txBody>
          <a:bodyPr/>
          <a:lstStyle>
            <a:lvl1pPr marL="0" indent="0">
              <a:buNone/>
              <a:defRPr sz="1500"/>
            </a:lvl1pPr>
            <a:lvl2pPr marL="502463" indent="0">
              <a:buNone/>
              <a:defRPr sz="1300"/>
            </a:lvl2pPr>
            <a:lvl3pPr marL="1004926" indent="0">
              <a:buNone/>
              <a:defRPr sz="1100"/>
            </a:lvl3pPr>
            <a:lvl4pPr marL="1507388" indent="0">
              <a:buNone/>
              <a:defRPr sz="1000"/>
            </a:lvl4pPr>
            <a:lvl5pPr marL="2009851" indent="0">
              <a:buNone/>
              <a:defRPr sz="1000"/>
            </a:lvl5pPr>
            <a:lvl6pPr marL="2512314" indent="0">
              <a:buNone/>
              <a:defRPr sz="1000"/>
            </a:lvl6pPr>
            <a:lvl7pPr marL="3014777" indent="0">
              <a:buNone/>
              <a:defRPr sz="1000"/>
            </a:lvl7pPr>
            <a:lvl8pPr marL="3517240" indent="0">
              <a:buNone/>
              <a:defRPr sz="1000"/>
            </a:lvl8pPr>
            <a:lvl9pPr marL="4019702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5037" y="5078413"/>
            <a:ext cx="6198870" cy="59953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25037" y="648237"/>
            <a:ext cx="6198870" cy="4352925"/>
          </a:xfrm>
        </p:spPr>
        <p:txBody>
          <a:bodyPr/>
          <a:lstStyle>
            <a:lvl1pPr marL="0" indent="0">
              <a:buNone/>
              <a:defRPr sz="3500"/>
            </a:lvl1pPr>
            <a:lvl2pPr marL="502463" indent="0">
              <a:buNone/>
              <a:defRPr sz="3100"/>
            </a:lvl2pPr>
            <a:lvl3pPr marL="1004926" indent="0">
              <a:buNone/>
              <a:defRPr sz="2600"/>
            </a:lvl3pPr>
            <a:lvl4pPr marL="1507388" indent="0">
              <a:buNone/>
              <a:defRPr sz="2200"/>
            </a:lvl4pPr>
            <a:lvl5pPr marL="2009851" indent="0">
              <a:buNone/>
              <a:defRPr sz="2200"/>
            </a:lvl5pPr>
            <a:lvl6pPr marL="2512314" indent="0">
              <a:buNone/>
              <a:defRPr sz="2200"/>
            </a:lvl6pPr>
            <a:lvl7pPr marL="3014777" indent="0">
              <a:buNone/>
              <a:defRPr sz="2200"/>
            </a:lvl7pPr>
            <a:lvl8pPr marL="3517240" indent="0">
              <a:buNone/>
              <a:defRPr sz="2200"/>
            </a:lvl8pPr>
            <a:lvl9pPr marL="4019702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25037" y="5677948"/>
            <a:ext cx="6198870" cy="851440"/>
          </a:xfrm>
        </p:spPr>
        <p:txBody>
          <a:bodyPr/>
          <a:lstStyle>
            <a:lvl1pPr marL="0" indent="0">
              <a:buNone/>
              <a:defRPr sz="1500"/>
            </a:lvl1pPr>
            <a:lvl2pPr marL="502463" indent="0">
              <a:buNone/>
              <a:defRPr sz="1300"/>
            </a:lvl2pPr>
            <a:lvl3pPr marL="1004926" indent="0">
              <a:buNone/>
              <a:defRPr sz="1100"/>
            </a:lvl3pPr>
            <a:lvl4pPr marL="1507388" indent="0">
              <a:buNone/>
              <a:defRPr sz="1000"/>
            </a:lvl4pPr>
            <a:lvl5pPr marL="2009851" indent="0">
              <a:buNone/>
              <a:defRPr sz="1000"/>
            </a:lvl5pPr>
            <a:lvl6pPr marL="2512314" indent="0">
              <a:buNone/>
              <a:defRPr sz="1000"/>
            </a:lvl6pPr>
            <a:lvl7pPr marL="3014777" indent="0">
              <a:buNone/>
              <a:defRPr sz="1000"/>
            </a:lvl7pPr>
            <a:lvl8pPr marL="3517240" indent="0">
              <a:buNone/>
              <a:defRPr sz="1000"/>
            </a:lvl8pPr>
            <a:lvl9pPr marL="4019702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5000" r="-12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573" y="290531"/>
            <a:ext cx="9298305" cy="1209146"/>
          </a:xfrm>
          <a:prstGeom prst="rect">
            <a:avLst/>
          </a:prstGeom>
        </p:spPr>
        <p:txBody>
          <a:bodyPr vert="horz" lIns="100493" tIns="50246" rIns="100493" bIns="5024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6573" y="1692805"/>
            <a:ext cx="9298305" cy="4787882"/>
          </a:xfrm>
          <a:prstGeom prst="rect">
            <a:avLst/>
          </a:prstGeom>
        </p:spPr>
        <p:txBody>
          <a:bodyPr vert="horz" lIns="100493" tIns="50246" rIns="100493" bIns="5024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6572" y="6724195"/>
            <a:ext cx="2410672" cy="386255"/>
          </a:xfrm>
          <a:prstGeom prst="rect">
            <a:avLst/>
          </a:prstGeom>
        </p:spPr>
        <p:txBody>
          <a:bodyPr vert="horz" lIns="100493" tIns="50246" rIns="100493" bIns="5024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29912" y="6724195"/>
            <a:ext cx="3271626" cy="386255"/>
          </a:xfrm>
          <a:prstGeom prst="rect">
            <a:avLst/>
          </a:prstGeom>
        </p:spPr>
        <p:txBody>
          <a:bodyPr vert="horz" lIns="100493" tIns="50246" rIns="100493" bIns="5024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04206" y="6724195"/>
            <a:ext cx="2410672" cy="386255"/>
          </a:xfrm>
          <a:prstGeom prst="rect">
            <a:avLst/>
          </a:prstGeom>
        </p:spPr>
        <p:txBody>
          <a:bodyPr vert="horz" lIns="100493" tIns="50246" rIns="100493" bIns="5024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04926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847" indent="-376847" algn="l" defTabSz="1004926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6502" indent="-314039" algn="l" defTabSz="1004926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6157" indent="-251231" algn="l" defTabSz="100492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58620" indent="-251231" algn="l" defTabSz="1004926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1083" indent="-251231" algn="l" defTabSz="1004926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63545" indent="-251231" algn="l" defTabSz="1004926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008" indent="-251231" algn="l" defTabSz="1004926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68471" indent="-251231" algn="l" defTabSz="1004926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70934" indent="-251231" algn="l" defTabSz="1004926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49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463" algn="l" defTabSz="10049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926" algn="l" defTabSz="10049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7388" algn="l" defTabSz="10049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9851" algn="l" defTabSz="10049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314" algn="l" defTabSz="10049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14777" algn="l" defTabSz="10049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17240" algn="l" defTabSz="10049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19702" algn="l" defTabSz="10049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3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9301" y="2909098"/>
            <a:ext cx="8278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Отчет за 2022 – 2023 учебный год</a:t>
            </a:r>
            <a:endParaRPr lang="ru-RU" sz="36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6776"/>
            <a:ext cx="1033145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Сетевое методическое взаимодействие </a:t>
            </a:r>
          </a:p>
          <a:p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педагогических работников дошкольного образования </a:t>
            </a:r>
          </a:p>
          <a:p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направлению</a:t>
            </a:r>
          </a:p>
          <a:p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«Физкультурно-оздоровительная работа в ДОУ»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23CC11D-0B3D-4B39-BF50-671F4EEDB145}"/>
              </a:ext>
            </a:extLst>
          </p:cNvPr>
          <p:cNvSpPr/>
          <p:nvPr/>
        </p:nvSpPr>
        <p:spPr>
          <a:xfrm>
            <a:off x="3869581" y="5355629"/>
            <a:ext cx="640871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1" dirty="0">
                <a:ln w="3175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Руководители: </a:t>
            </a:r>
          </a:p>
          <a:p>
            <a:pPr algn="r"/>
            <a:r>
              <a:rPr lang="ru-RU" b="1" i="1" dirty="0" err="1">
                <a:ln w="3175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Штоль</a:t>
            </a:r>
            <a:r>
              <a:rPr lang="ru-RU" b="1" i="1" dirty="0">
                <a:ln w="3175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С.В. НРМБ ДОУ «Д/с» В гостях у сказки»; Кротова Р.М. НРМ ДОБУ «Д/с комбинированного вида «Капелька»</a:t>
            </a:r>
          </a:p>
          <a:p>
            <a:pPr algn="r"/>
            <a:endParaRPr lang="ru-RU" sz="2400" dirty="0">
              <a:ln w="3175"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628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578E99C2-1F29-4C86-9A8C-49289A495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3277" y="243061"/>
            <a:ext cx="8806929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333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Цель: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Расширять знания педагогов с учетом современных требований и социальных изменений по формированию основ физического воспитания и здорового образа жизни.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Задачи: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Повышение профессиональной компетентности педагогов по вопросам лыжной подготовки дошкольников;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Обобщение и распространение передового опыта работы по внедрению в педагогический процесс эффективных форм организации физического развития и воспитания дошкольников. 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57B8198-4E44-4107-8A9B-0602396E1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52708"/>
              </p:ext>
            </p:extLst>
          </p:nvPr>
        </p:nvGraphicFramePr>
        <p:xfrm>
          <a:off x="1133277" y="4059485"/>
          <a:ext cx="8806928" cy="16262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5265">
                  <a:extLst>
                    <a:ext uri="{9D8B030D-6E8A-4147-A177-3AD203B41FA5}">
                      <a16:colId xmlns:a16="http://schemas.microsoft.com/office/drawing/2014/main" val="3481515438"/>
                    </a:ext>
                  </a:extLst>
                </a:gridCol>
                <a:gridCol w="2004126">
                  <a:extLst>
                    <a:ext uri="{9D8B030D-6E8A-4147-A177-3AD203B41FA5}">
                      <a16:colId xmlns:a16="http://schemas.microsoft.com/office/drawing/2014/main" val="3742087563"/>
                    </a:ext>
                  </a:extLst>
                </a:gridCol>
                <a:gridCol w="4477537">
                  <a:extLst>
                    <a:ext uri="{9D8B030D-6E8A-4147-A177-3AD203B41FA5}">
                      <a16:colId xmlns:a16="http://schemas.microsoft.com/office/drawing/2014/main" val="3376714252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800" dirty="0">
                          <a:effectLst/>
                        </a:rPr>
                        <a:t>Количество заявившихся участников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800">
                          <a:effectLst/>
                        </a:rPr>
                        <a:t>Количество активно участвующих в мероприятиях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800" dirty="0">
                          <a:effectLst/>
                        </a:rPr>
                        <a:t>Количество заявившихся, но не принявших участие ни в одном мероприятии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3595163"/>
                  </a:ext>
                </a:extLst>
              </a:tr>
              <a:tr h="4020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800">
                          <a:effectLst/>
                        </a:rPr>
                        <a:t>22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6051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264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613F417-88D6-476E-8916-A9F32BEEAF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698937"/>
              </p:ext>
            </p:extLst>
          </p:nvPr>
        </p:nvGraphicFramePr>
        <p:xfrm>
          <a:off x="0" y="211956"/>
          <a:ext cx="10331450" cy="69438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1047">
                  <a:extLst>
                    <a:ext uri="{9D8B030D-6E8A-4147-A177-3AD203B41FA5}">
                      <a16:colId xmlns:a16="http://schemas.microsoft.com/office/drawing/2014/main" val="3212475164"/>
                    </a:ext>
                  </a:extLst>
                </a:gridCol>
                <a:gridCol w="944518">
                  <a:extLst>
                    <a:ext uri="{9D8B030D-6E8A-4147-A177-3AD203B41FA5}">
                      <a16:colId xmlns:a16="http://schemas.microsoft.com/office/drawing/2014/main" val="291615640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614023316"/>
                    </a:ext>
                  </a:extLst>
                </a:gridCol>
                <a:gridCol w="1230403">
                  <a:extLst>
                    <a:ext uri="{9D8B030D-6E8A-4147-A177-3AD203B41FA5}">
                      <a16:colId xmlns:a16="http://schemas.microsoft.com/office/drawing/2014/main" val="1045372124"/>
                    </a:ext>
                  </a:extLst>
                </a:gridCol>
                <a:gridCol w="2163036">
                  <a:extLst>
                    <a:ext uri="{9D8B030D-6E8A-4147-A177-3AD203B41FA5}">
                      <a16:colId xmlns:a16="http://schemas.microsoft.com/office/drawing/2014/main" val="889720259"/>
                    </a:ext>
                  </a:extLst>
                </a:gridCol>
                <a:gridCol w="1988310">
                  <a:extLst>
                    <a:ext uri="{9D8B030D-6E8A-4147-A177-3AD203B41FA5}">
                      <a16:colId xmlns:a16="http://schemas.microsoft.com/office/drawing/2014/main" val="3925184759"/>
                    </a:ext>
                  </a:extLst>
                </a:gridCol>
              </a:tblGrid>
              <a:tr h="693818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Тема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Срок реализации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Форма проведения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Ответственный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Предполагаемый результат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extLst>
                  <a:ext uri="{0D108BD9-81ED-4DB2-BD59-A6C34878D82A}">
                    <a16:rowId xmlns:a16="http://schemas.microsoft.com/office/drawing/2014/main" val="2025987833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Дистанционная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Очная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794478"/>
                  </a:ext>
                </a:extLst>
              </a:tr>
              <a:tr h="713802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Анкетирование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Сентябрь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Дистанционная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Штоль С.В.</a:t>
                      </a:r>
                    </a:p>
                    <a:p>
                      <a:pPr algn="ctr"/>
                      <a:r>
                        <a:rPr lang="ru-RU" sz="1400">
                          <a:effectLst/>
                        </a:rPr>
                        <a:t>НРМБ ДОУ «Д/с «В гостях у сказки»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Сбор информации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extLst>
                  <a:ext uri="{0D108BD9-81ED-4DB2-BD59-A6C34878D82A}">
                    <a16:rowId xmlns:a16="http://schemas.microsoft.com/office/drawing/2014/main" val="137845192"/>
                  </a:ext>
                </a:extLst>
              </a:tr>
              <a:tr h="1629113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Семинар-практикум «Двигательная сенсорно-моторная терапия в работе с детьми с особенностями развития»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Не проведено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Очная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Кротова Р.М. </a:t>
                      </a:r>
                    </a:p>
                    <a:p>
                      <a:pPr algn="ctr"/>
                      <a:r>
                        <a:rPr lang="ru-RU" sz="1400" dirty="0">
                          <a:effectLst/>
                        </a:rPr>
                        <a:t>НРМ ДОБУ «Детский сад комбинированного вида «Капелька»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effectLst/>
                        </a:rPr>
                        <a:t>Игробанк</a:t>
                      </a:r>
                      <a:r>
                        <a:rPr lang="ru-RU" sz="1400" dirty="0">
                          <a:effectLst/>
                        </a:rPr>
                        <a:t> (Игры и  упражнения для сенсорного развития детей)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extLst>
                  <a:ext uri="{0D108BD9-81ED-4DB2-BD59-A6C34878D82A}">
                    <a16:rowId xmlns:a16="http://schemas.microsoft.com/office/drawing/2014/main" val="3750288096"/>
                  </a:ext>
                </a:extLst>
              </a:tr>
              <a:tr h="1665538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effectLst/>
                        </a:rPr>
                        <a:t>Круглый стол</a:t>
                      </a: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«Дистанционные формы обучения как средство реализации образовательной программы по физическому развитию детей дошкольного возраста»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Январь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Очная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>
                          <a:effectLst/>
                        </a:rPr>
                        <a:t>Штоль</a:t>
                      </a:r>
                      <a:r>
                        <a:rPr lang="ru-RU" sz="1400" dirty="0">
                          <a:effectLst/>
                        </a:rPr>
                        <a:t> С.В.</a:t>
                      </a:r>
                    </a:p>
                    <a:p>
                      <a:pPr algn="ctr"/>
                      <a:r>
                        <a:rPr lang="ru-RU" sz="1400" dirty="0">
                          <a:effectLst/>
                        </a:rPr>
                        <a:t>НРМБ ДОУ «Д/с «В гостях у сказки»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Обмен опытом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extLst>
                  <a:ext uri="{0D108BD9-81ED-4DB2-BD59-A6C34878D82A}">
                    <a16:rowId xmlns:a16="http://schemas.microsoft.com/office/drawing/2014/main" val="3261681129"/>
                  </a:ext>
                </a:extLst>
              </a:tr>
              <a:tr h="951736">
                <a:tc>
                  <a:txBody>
                    <a:bodyPr/>
                    <a:lstStyle/>
                    <a:p>
                      <a:pPr algn="just"/>
                      <a:r>
                        <a:rPr lang="ru-RU" sz="1400">
                          <a:effectLst/>
                        </a:rPr>
                        <a:t>Состязания по лыжным гонкам </a:t>
                      </a:r>
                    </a:p>
                    <a:p>
                      <a:pPr algn="just"/>
                      <a:r>
                        <a:rPr lang="ru-RU" sz="1400">
                          <a:effectLst/>
                        </a:rPr>
                        <a:t>«Малыши открывают спорт!»</a:t>
                      </a:r>
                    </a:p>
                    <a:p>
                      <a:pPr algn="just"/>
                      <a:r>
                        <a:rPr lang="ru-RU" sz="1400">
                          <a:effectLst/>
                        </a:rPr>
                        <a:t>(Пилотная площадка «Лыжный патруль»)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Март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Очная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Кротова Р.М. </a:t>
                      </a:r>
                    </a:p>
                    <a:p>
                      <a:pPr algn="ctr"/>
                      <a:r>
                        <a:rPr lang="ru-RU" sz="1400">
                          <a:effectLst/>
                        </a:rPr>
                        <a:t>НРМ ДОБУ «Детский сад комбинированного вида «Капелька»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Соревнования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extLst>
                  <a:ext uri="{0D108BD9-81ED-4DB2-BD59-A6C34878D82A}">
                    <a16:rowId xmlns:a16="http://schemas.microsoft.com/office/drawing/2014/main" val="1694941286"/>
                  </a:ext>
                </a:extLst>
              </a:tr>
              <a:tr h="713802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effectLst/>
                        </a:rPr>
                        <a:t>«Губернаторские состязания»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Апрель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Очная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Штоль С.В.</a:t>
                      </a:r>
                    </a:p>
                    <a:p>
                      <a:pPr algn="ctr"/>
                      <a:r>
                        <a:rPr lang="ru-RU" sz="1400">
                          <a:effectLst/>
                        </a:rPr>
                        <a:t>НРМБ ДОУ «Д/с «В гостях у сказки»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Соревнования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99" marR="39899" marT="0" marB="0" anchor="ctr"/>
                </a:tc>
                <a:extLst>
                  <a:ext uri="{0D108BD9-81ED-4DB2-BD59-A6C34878D82A}">
                    <a16:rowId xmlns:a16="http://schemas.microsoft.com/office/drawing/2014/main" val="2690786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004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CBB601-24C3-4011-96C3-9F65713B88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276" y="4059484"/>
            <a:ext cx="5349643" cy="301719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C10971-1FA4-45ED-A2EA-4C4C4D6DE1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40" y="243061"/>
            <a:ext cx="4709309" cy="217570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6627152-C043-4264-B712-C545702FA4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749" y="243060"/>
            <a:ext cx="4709309" cy="217570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A4E8E2C-D760-4BC6-86F0-1C1F569A6AF4}"/>
              </a:ext>
            </a:extLst>
          </p:cNvPr>
          <p:cNvSpPr txBox="1"/>
          <p:nvPr/>
        </p:nvSpPr>
        <p:spPr>
          <a:xfrm>
            <a:off x="484638" y="2616905"/>
            <a:ext cx="91810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Круглый стол</a:t>
            </a:r>
          </a:p>
          <a:p>
            <a:pPr algn="ctr"/>
            <a:r>
              <a:rPr lang="ru-RU" sz="2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«Дистанционные формы обучения как средство реализации образовательной программы по физическому развитию детей дошкольного возраста»</a:t>
            </a:r>
            <a:endParaRPr lang="ru-RU" sz="20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CE20BD-6774-4BAA-A013-04F98FFA77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68" b="25186"/>
          <a:stretch/>
        </p:blipFill>
        <p:spPr>
          <a:xfrm>
            <a:off x="481987" y="4049185"/>
            <a:ext cx="3732954" cy="300979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71786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F2DFC5-74E8-4F37-8CC5-118320BD27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81" y="99044"/>
            <a:ext cx="3971509" cy="223993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834D5A-8D71-4D30-B7DE-93D201F64F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970" y="2507471"/>
            <a:ext cx="3971509" cy="223993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03093AA-58AA-4176-99EF-1239AB1271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5" y="4890890"/>
            <a:ext cx="3971509" cy="223993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4675695-EAE9-4FAD-A3BC-B40B85676C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766" y="4851573"/>
            <a:ext cx="3971509" cy="223993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386E136-CEB0-4276-B789-7A724FDF49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767" y="99045"/>
            <a:ext cx="3971509" cy="223993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94E2C3C-5EDF-43EC-9A71-8C760B74619A}"/>
              </a:ext>
            </a:extLst>
          </p:cNvPr>
          <p:cNvSpPr/>
          <p:nvPr/>
        </p:nvSpPr>
        <p:spPr>
          <a:xfrm>
            <a:off x="6893917" y="2750273"/>
            <a:ext cx="3600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«Малыши </a:t>
            </a:r>
          </a:p>
          <a:p>
            <a:pPr algn="ctr"/>
            <a:r>
              <a:rPr lang="ru-RU" sz="36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открывают </a:t>
            </a:r>
          </a:p>
          <a:p>
            <a:pPr algn="ctr"/>
            <a:r>
              <a:rPr lang="ru-RU" sz="36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спорт»</a:t>
            </a:r>
            <a:endParaRPr lang="ru-RU" sz="36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D8D219-53E8-4626-A932-B946CF26F7C3}"/>
              </a:ext>
            </a:extLst>
          </p:cNvPr>
          <p:cNvSpPr txBox="1"/>
          <p:nvPr/>
        </p:nvSpPr>
        <p:spPr>
          <a:xfrm>
            <a:off x="0" y="2763341"/>
            <a:ext cx="31799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Соревнования по </a:t>
            </a:r>
          </a:p>
          <a:p>
            <a:pPr algn="ctr"/>
            <a:r>
              <a:rPr lang="ru-RU" sz="2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лыжным гонкам в</a:t>
            </a:r>
          </a:p>
          <a:p>
            <a:pPr algn="ctr"/>
            <a:r>
              <a:rPr lang="ru-RU" sz="2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рамках проекта </a:t>
            </a:r>
          </a:p>
          <a:p>
            <a:pPr algn="ctr"/>
            <a:r>
              <a:rPr lang="ru-RU" sz="2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«Лыжный патруль»</a:t>
            </a:r>
            <a:endParaRPr lang="ru-RU" sz="20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224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A5337C-3F7F-45BF-B086-BD23735401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5" y="152044"/>
            <a:ext cx="4860000" cy="32400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E09638-5C97-4477-80B9-E60466E7EF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5" y="3915829"/>
            <a:ext cx="4860000" cy="32400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131185-4DD8-418A-9265-3B3B2D27C6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930" y="3915829"/>
            <a:ext cx="4860000" cy="32400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C9CE6C-06A6-4450-9BC8-34C8156302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843" y="152044"/>
            <a:ext cx="4860000" cy="32400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F3C5210-69B8-4BAC-9F6F-9C980C35730F}"/>
              </a:ext>
            </a:extLst>
          </p:cNvPr>
          <p:cNvSpPr/>
          <p:nvPr/>
        </p:nvSpPr>
        <p:spPr>
          <a:xfrm>
            <a:off x="845245" y="3308909"/>
            <a:ext cx="8278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«Губернаторские состязания»</a:t>
            </a:r>
            <a:endParaRPr lang="ru-RU" sz="36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635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854601-1239-4392-A425-DC78E85E0C23}"/>
              </a:ext>
            </a:extLst>
          </p:cNvPr>
          <p:cNvSpPr txBox="1"/>
          <p:nvPr/>
        </p:nvSpPr>
        <p:spPr>
          <a:xfrm>
            <a:off x="1709341" y="2259285"/>
            <a:ext cx="798641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Предложение: </a:t>
            </a: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Заменить направление на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«Основы безопасности и жизнедеятельности дошкольников»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7760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359</Words>
  <Application>Microsoft Office PowerPoint</Application>
  <PresentationFormat>Произвольный</PresentationFormat>
  <Paragraphs>76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 2</dc:creator>
  <cp:lastModifiedBy>user</cp:lastModifiedBy>
  <cp:revision>16</cp:revision>
  <dcterms:created xsi:type="dcterms:W3CDTF">2022-12-18T14:28:10Z</dcterms:created>
  <dcterms:modified xsi:type="dcterms:W3CDTF">2023-05-21T15:41:19Z</dcterms:modified>
</cp:coreProperties>
</file>