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0385425" cy="72548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3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8907" y="1187315"/>
            <a:ext cx="8827611" cy="2525771"/>
          </a:xfrm>
        </p:spPr>
        <p:txBody>
          <a:bodyPr anchor="b"/>
          <a:lstStyle>
            <a:lvl1pPr algn="ctr">
              <a:defRPr sz="634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8178" y="3810489"/>
            <a:ext cx="7789069" cy="1751582"/>
          </a:xfrm>
        </p:spPr>
        <p:txBody>
          <a:bodyPr/>
          <a:lstStyle>
            <a:lvl1pPr marL="0" indent="0" algn="ctr">
              <a:buNone/>
              <a:defRPr sz="2539"/>
            </a:lvl1pPr>
            <a:lvl2pPr marL="483672" indent="0" algn="ctr">
              <a:buNone/>
              <a:defRPr sz="2116"/>
            </a:lvl2pPr>
            <a:lvl3pPr marL="967344" indent="0" algn="ctr">
              <a:buNone/>
              <a:defRPr sz="1904"/>
            </a:lvl3pPr>
            <a:lvl4pPr marL="1451016" indent="0" algn="ctr">
              <a:buNone/>
              <a:defRPr sz="1693"/>
            </a:lvl4pPr>
            <a:lvl5pPr marL="1934688" indent="0" algn="ctr">
              <a:buNone/>
              <a:defRPr sz="1693"/>
            </a:lvl5pPr>
            <a:lvl6pPr marL="2418359" indent="0" algn="ctr">
              <a:buNone/>
              <a:defRPr sz="1693"/>
            </a:lvl6pPr>
            <a:lvl7pPr marL="2902031" indent="0" algn="ctr">
              <a:buNone/>
              <a:defRPr sz="1693"/>
            </a:lvl7pPr>
            <a:lvl8pPr marL="3385703" indent="0" algn="ctr">
              <a:buNone/>
              <a:defRPr sz="1693"/>
            </a:lvl8pPr>
            <a:lvl9pPr marL="3869375" indent="0" algn="ctr">
              <a:buNone/>
              <a:defRPr sz="169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87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617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2070" y="386255"/>
            <a:ext cx="2239357" cy="61481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3999" y="386255"/>
            <a:ext cx="6588254" cy="61481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9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28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89" y="1808683"/>
            <a:ext cx="8957429" cy="3017826"/>
          </a:xfrm>
        </p:spPr>
        <p:txBody>
          <a:bodyPr anchor="b"/>
          <a:lstStyle>
            <a:lvl1pPr>
              <a:defRPr sz="634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89" y="4855059"/>
            <a:ext cx="8957429" cy="1587003"/>
          </a:xfrm>
        </p:spPr>
        <p:txBody>
          <a:bodyPr/>
          <a:lstStyle>
            <a:lvl1pPr marL="0" indent="0">
              <a:buNone/>
              <a:defRPr sz="2539">
                <a:solidFill>
                  <a:schemeClr val="tx1"/>
                </a:solidFill>
              </a:defRPr>
            </a:lvl1pPr>
            <a:lvl2pPr marL="483672" indent="0">
              <a:buNone/>
              <a:defRPr sz="2116">
                <a:solidFill>
                  <a:schemeClr val="tx1">
                    <a:tint val="75000"/>
                  </a:schemeClr>
                </a:solidFill>
              </a:defRPr>
            </a:lvl2pPr>
            <a:lvl3pPr marL="967344" indent="0">
              <a:buNone/>
              <a:defRPr sz="1904">
                <a:solidFill>
                  <a:schemeClr val="tx1">
                    <a:tint val="75000"/>
                  </a:schemeClr>
                </a:solidFill>
              </a:defRPr>
            </a:lvl3pPr>
            <a:lvl4pPr marL="1451016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4pPr>
            <a:lvl5pPr marL="1934688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5pPr>
            <a:lvl6pPr marL="2418359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6pPr>
            <a:lvl7pPr marL="2902031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7pPr>
            <a:lvl8pPr marL="3385703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8pPr>
            <a:lvl9pPr marL="3869375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67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3998" y="1931274"/>
            <a:ext cx="4413806" cy="460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621" y="1931274"/>
            <a:ext cx="4413806" cy="460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26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351" y="386256"/>
            <a:ext cx="8957429" cy="140227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352" y="1778453"/>
            <a:ext cx="4393521" cy="871592"/>
          </a:xfrm>
        </p:spPr>
        <p:txBody>
          <a:bodyPr anchor="b"/>
          <a:lstStyle>
            <a:lvl1pPr marL="0" indent="0">
              <a:buNone/>
              <a:defRPr sz="2539" b="1"/>
            </a:lvl1pPr>
            <a:lvl2pPr marL="483672" indent="0">
              <a:buNone/>
              <a:defRPr sz="2116" b="1"/>
            </a:lvl2pPr>
            <a:lvl3pPr marL="967344" indent="0">
              <a:buNone/>
              <a:defRPr sz="1904" b="1"/>
            </a:lvl3pPr>
            <a:lvl4pPr marL="1451016" indent="0">
              <a:buNone/>
              <a:defRPr sz="1693" b="1"/>
            </a:lvl4pPr>
            <a:lvl5pPr marL="1934688" indent="0">
              <a:buNone/>
              <a:defRPr sz="1693" b="1"/>
            </a:lvl5pPr>
            <a:lvl6pPr marL="2418359" indent="0">
              <a:buNone/>
              <a:defRPr sz="1693" b="1"/>
            </a:lvl6pPr>
            <a:lvl7pPr marL="2902031" indent="0">
              <a:buNone/>
              <a:defRPr sz="1693" b="1"/>
            </a:lvl7pPr>
            <a:lvl8pPr marL="3385703" indent="0">
              <a:buNone/>
              <a:defRPr sz="1693" b="1"/>
            </a:lvl8pPr>
            <a:lvl9pPr marL="3869375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352" y="2650045"/>
            <a:ext cx="4393521" cy="38978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57622" y="1778453"/>
            <a:ext cx="4415158" cy="871592"/>
          </a:xfrm>
        </p:spPr>
        <p:txBody>
          <a:bodyPr anchor="b"/>
          <a:lstStyle>
            <a:lvl1pPr marL="0" indent="0">
              <a:buNone/>
              <a:defRPr sz="2539" b="1"/>
            </a:lvl1pPr>
            <a:lvl2pPr marL="483672" indent="0">
              <a:buNone/>
              <a:defRPr sz="2116" b="1"/>
            </a:lvl2pPr>
            <a:lvl3pPr marL="967344" indent="0">
              <a:buNone/>
              <a:defRPr sz="1904" b="1"/>
            </a:lvl3pPr>
            <a:lvl4pPr marL="1451016" indent="0">
              <a:buNone/>
              <a:defRPr sz="1693" b="1"/>
            </a:lvl4pPr>
            <a:lvl5pPr marL="1934688" indent="0">
              <a:buNone/>
              <a:defRPr sz="1693" b="1"/>
            </a:lvl5pPr>
            <a:lvl6pPr marL="2418359" indent="0">
              <a:buNone/>
              <a:defRPr sz="1693" b="1"/>
            </a:lvl6pPr>
            <a:lvl7pPr marL="2902031" indent="0">
              <a:buNone/>
              <a:defRPr sz="1693" b="1"/>
            </a:lvl7pPr>
            <a:lvl8pPr marL="3385703" indent="0">
              <a:buNone/>
              <a:defRPr sz="1693" b="1"/>
            </a:lvl8pPr>
            <a:lvl9pPr marL="3869375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57622" y="2650045"/>
            <a:ext cx="4415158" cy="38978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318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084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547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351" y="483658"/>
            <a:ext cx="3349570" cy="1692804"/>
          </a:xfrm>
        </p:spPr>
        <p:txBody>
          <a:bodyPr anchor="b"/>
          <a:lstStyle>
            <a:lvl1pPr>
              <a:defRPr sz="338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159" y="1044569"/>
            <a:ext cx="5257621" cy="5155663"/>
          </a:xfrm>
        </p:spPr>
        <p:txBody>
          <a:bodyPr/>
          <a:lstStyle>
            <a:lvl1pPr>
              <a:defRPr sz="3385"/>
            </a:lvl1pPr>
            <a:lvl2pPr>
              <a:defRPr sz="2962"/>
            </a:lvl2pPr>
            <a:lvl3pPr>
              <a:defRPr sz="2539"/>
            </a:lvl3pPr>
            <a:lvl4pPr>
              <a:defRPr sz="2116"/>
            </a:lvl4pPr>
            <a:lvl5pPr>
              <a:defRPr sz="2116"/>
            </a:lvl5pPr>
            <a:lvl6pPr>
              <a:defRPr sz="2116"/>
            </a:lvl6pPr>
            <a:lvl7pPr>
              <a:defRPr sz="2116"/>
            </a:lvl7pPr>
            <a:lvl8pPr>
              <a:defRPr sz="2116"/>
            </a:lvl8pPr>
            <a:lvl9pPr>
              <a:defRPr sz="211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351" y="2176463"/>
            <a:ext cx="3349570" cy="4032166"/>
          </a:xfrm>
        </p:spPr>
        <p:txBody>
          <a:bodyPr/>
          <a:lstStyle>
            <a:lvl1pPr marL="0" indent="0">
              <a:buNone/>
              <a:defRPr sz="1693"/>
            </a:lvl1pPr>
            <a:lvl2pPr marL="483672" indent="0">
              <a:buNone/>
              <a:defRPr sz="1481"/>
            </a:lvl2pPr>
            <a:lvl3pPr marL="967344" indent="0">
              <a:buNone/>
              <a:defRPr sz="1269"/>
            </a:lvl3pPr>
            <a:lvl4pPr marL="1451016" indent="0">
              <a:buNone/>
              <a:defRPr sz="1058"/>
            </a:lvl4pPr>
            <a:lvl5pPr marL="1934688" indent="0">
              <a:buNone/>
              <a:defRPr sz="1058"/>
            </a:lvl5pPr>
            <a:lvl6pPr marL="2418359" indent="0">
              <a:buNone/>
              <a:defRPr sz="1058"/>
            </a:lvl6pPr>
            <a:lvl7pPr marL="2902031" indent="0">
              <a:buNone/>
              <a:defRPr sz="1058"/>
            </a:lvl7pPr>
            <a:lvl8pPr marL="3385703" indent="0">
              <a:buNone/>
              <a:defRPr sz="1058"/>
            </a:lvl8pPr>
            <a:lvl9pPr marL="3869375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22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351" y="483658"/>
            <a:ext cx="3349570" cy="1692804"/>
          </a:xfrm>
        </p:spPr>
        <p:txBody>
          <a:bodyPr anchor="b"/>
          <a:lstStyle>
            <a:lvl1pPr>
              <a:defRPr sz="338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15159" y="1044569"/>
            <a:ext cx="5257621" cy="5155663"/>
          </a:xfrm>
        </p:spPr>
        <p:txBody>
          <a:bodyPr anchor="t"/>
          <a:lstStyle>
            <a:lvl1pPr marL="0" indent="0">
              <a:buNone/>
              <a:defRPr sz="3385"/>
            </a:lvl1pPr>
            <a:lvl2pPr marL="483672" indent="0">
              <a:buNone/>
              <a:defRPr sz="2962"/>
            </a:lvl2pPr>
            <a:lvl3pPr marL="967344" indent="0">
              <a:buNone/>
              <a:defRPr sz="2539"/>
            </a:lvl3pPr>
            <a:lvl4pPr marL="1451016" indent="0">
              <a:buNone/>
              <a:defRPr sz="2116"/>
            </a:lvl4pPr>
            <a:lvl5pPr marL="1934688" indent="0">
              <a:buNone/>
              <a:defRPr sz="2116"/>
            </a:lvl5pPr>
            <a:lvl6pPr marL="2418359" indent="0">
              <a:buNone/>
              <a:defRPr sz="2116"/>
            </a:lvl6pPr>
            <a:lvl7pPr marL="2902031" indent="0">
              <a:buNone/>
              <a:defRPr sz="2116"/>
            </a:lvl7pPr>
            <a:lvl8pPr marL="3385703" indent="0">
              <a:buNone/>
              <a:defRPr sz="2116"/>
            </a:lvl8pPr>
            <a:lvl9pPr marL="3869375" indent="0">
              <a:buNone/>
              <a:defRPr sz="211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351" y="2176463"/>
            <a:ext cx="3349570" cy="4032166"/>
          </a:xfrm>
        </p:spPr>
        <p:txBody>
          <a:bodyPr/>
          <a:lstStyle>
            <a:lvl1pPr marL="0" indent="0">
              <a:buNone/>
              <a:defRPr sz="1693"/>
            </a:lvl1pPr>
            <a:lvl2pPr marL="483672" indent="0">
              <a:buNone/>
              <a:defRPr sz="1481"/>
            </a:lvl2pPr>
            <a:lvl3pPr marL="967344" indent="0">
              <a:buNone/>
              <a:defRPr sz="1269"/>
            </a:lvl3pPr>
            <a:lvl4pPr marL="1451016" indent="0">
              <a:buNone/>
              <a:defRPr sz="1058"/>
            </a:lvl4pPr>
            <a:lvl5pPr marL="1934688" indent="0">
              <a:buNone/>
              <a:defRPr sz="1058"/>
            </a:lvl5pPr>
            <a:lvl6pPr marL="2418359" indent="0">
              <a:buNone/>
              <a:defRPr sz="1058"/>
            </a:lvl6pPr>
            <a:lvl7pPr marL="2902031" indent="0">
              <a:buNone/>
              <a:defRPr sz="1058"/>
            </a:lvl7pPr>
            <a:lvl8pPr marL="3385703" indent="0">
              <a:buNone/>
              <a:defRPr sz="1058"/>
            </a:lvl8pPr>
            <a:lvl9pPr marL="3869375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31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998" y="386256"/>
            <a:ext cx="8957429" cy="1402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998" y="1931274"/>
            <a:ext cx="8957429" cy="4603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3998" y="6724196"/>
            <a:ext cx="2336721" cy="3862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1EE3A-EA68-4769-9E03-2FEB9351E1B7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0172" y="6724196"/>
            <a:ext cx="3505081" cy="3862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34706" y="6724196"/>
            <a:ext cx="2336721" cy="3862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6F541-FB63-490C-B704-88859AC7F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41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7344" rtl="0" eaLnBrk="1" latinLnBrk="0" hangingPunct="1">
        <a:lnSpc>
          <a:spcPct val="90000"/>
        </a:lnSpc>
        <a:spcBef>
          <a:spcPct val="0"/>
        </a:spcBef>
        <a:buNone/>
        <a:defRPr sz="46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1836" indent="-241836" algn="l" defTabSz="967344" rtl="0" eaLnBrk="1" latinLnBrk="0" hangingPunct="1">
        <a:lnSpc>
          <a:spcPct val="90000"/>
        </a:lnSpc>
        <a:spcBef>
          <a:spcPts val="1058"/>
        </a:spcBef>
        <a:buFont typeface="Arial" panose="020B0604020202020204" pitchFamily="34" charset="0"/>
        <a:buChar char="•"/>
        <a:defRPr sz="2962" kern="1200">
          <a:solidFill>
            <a:schemeClr val="tx1"/>
          </a:solidFill>
          <a:latin typeface="+mn-lt"/>
          <a:ea typeface="+mn-ea"/>
          <a:cs typeface="+mn-cs"/>
        </a:defRPr>
      </a:lvl1pPr>
      <a:lvl2pPr marL="725508" indent="-241836" algn="l" defTabSz="967344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2pPr>
      <a:lvl3pPr marL="1209180" indent="-241836" algn="l" defTabSz="967344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2116" kern="1200">
          <a:solidFill>
            <a:schemeClr val="tx1"/>
          </a:solidFill>
          <a:latin typeface="+mn-lt"/>
          <a:ea typeface="+mn-ea"/>
          <a:cs typeface="+mn-cs"/>
        </a:defRPr>
      </a:lvl3pPr>
      <a:lvl4pPr marL="1692852" indent="-241836" algn="l" defTabSz="967344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4pPr>
      <a:lvl5pPr marL="2176523" indent="-241836" algn="l" defTabSz="967344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5pPr>
      <a:lvl6pPr marL="2660195" indent="-241836" algn="l" defTabSz="967344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6pPr>
      <a:lvl7pPr marL="3143867" indent="-241836" algn="l" defTabSz="967344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7pPr>
      <a:lvl8pPr marL="3627539" indent="-241836" algn="l" defTabSz="967344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8pPr>
      <a:lvl9pPr marL="4111211" indent="-241836" algn="l" defTabSz="967344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1pPr>
      <a:lvl2pPr marL="483672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2pPr>
      <a:lvl3pPr marL="967344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3pPr>
      <a:lvl4pPr marL="1451016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4pPr>
      <a:lvl5pPr marL="1934688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5pPr>
      <a:lvl6pPr marL="2418359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6pPr>
      <a:lvl7pPr marL="2902031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7pPr>
      <a:lvl8pPr marL="3385703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8pPr>
      <a:lvl9pPr marL="3869375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E89001-5DA4-455C-BBA6-C5AA2921E97D}"/>
              </a:ext>
            </a:extLst>
          </p:cNvPr>
          <p:cNvSpPr txBox="1"/>
          <p:nvPr/>
        </p:nvSpPr>
        <p:spPr>
          <a:xfrm>
            <a:off x="1215737" y="754762"/>
            <a:ext cx="8510154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 работы СМВ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2024 – 2025 учебный год</a:t>
            </a:r>
          </a:p>
          <a:p>
            <a:pPr algn="ctr"/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Направление: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«Основы безопасности и жизнедеятельности детей дошкольного возраста»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Цель:</a:t>
            </a:r>
            <a:endParaRPr lang="ru-RU" sz="1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3375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Расширять знания педагогов по формированию основ безопасности и жизнедеятельности детей дошкольного возраста с учетом современных требований и социальных изменений.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3375" algn="just"/>
            <a:endParaRPr lang="ru-RU" sz="1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3375" algn="just"/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1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профессиональной компетентности педагогов по вопросам формирования безопасности дошкольников.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Обобщение и распространение передового опыта работы по внедрению в педагогический процесс эффективных форм организации безопасной жизнедеятельности дошкольников.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046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03A13B0-736E-41CD-843E-CACC06E7F5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583592"/>
              </p:ext>
            </p:extLst>
          </p:nvPr>
        </p:nvGraphicFramePr>
        <p:xfrm>
          <a:off x="735012" y="1163061"/>
          <a:ext cx="8915399" cy="58092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6064">
                  <a:extLst>
                    <a:ext uri="{9D8B030D-6E8A-4147-A177-3AD203B41FA5}">
                      <a16:colId xmlns:a16="http://schemas.microsoft.com/office/drawing/2014/main" val="2603985945"/>
                    </a:ext>
                  </a:extLst>
                </a:gridCol>
                <a:gridCol w="4073951">
                  <a:extLst>
                    <a:ext uri="{9D8B030D-6E8A-4147-A177-3AD203B41FA5}">
                      <a16:colId xmlns:a16="http://schemas.microsoft.com/office/drawing/2014/main" val="2818351895"/>
                    </a:ext>
                  </a:extLst>
                </a:gridCol>
                <a:gridCol w="1211451">
                  <a:extLst>
                    <a:ext uri="{9D8B030D-6E8A-4147-A177-3AD203B41FA5}">
                      <a16:colId xmlns:a16="http://schemas.microsoft.com/office/drawing/2014/main" val="632491834"/>
                    </a:ext>
                  </a:extLst>
                </a:gridCol>
                <a:gridCol w="1574158">
                  <a:extLst>
                    <a:ext uri="{9D8B030D-6E8A-4147-A177-3AD203B41FA5}">
                      <a16:colId xmlns:a16="http://schemas.microsoft.com/office/drawing/2014/main" val="4158803304"/>
                    </a:ext>
                  </a:extLst>
                </a:gridCol>
                <a:gridCol w="511355">
                  <a:extLst>
                    <a:ext uri="{9D8B030D-6E8A-4147-A177-3AD203B41FA5}">
                      <a16:colId xmlns:a16="http://schemas.microsoft.com/office/drawing/2014/main" val="1839015622"/>
                    </a:ext>
                  </a:extLst>
                </a:gridCol>
                <a:gridCol w="1118420">
                  <a:extLst>
                    <a:ext uri="{9D8B030D-6E8A-4147-A177-3AD203B41FA5}">
                      <a16:colId xmlns:a16="http://schemas.microsoft.com/office/drawing/2014/main" val="3117757492"/>
                    </a:ext>
                  </a:extLst>
                </a:gridCol>
              </a:tblGrid>
              <a:tr h="197172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№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Тема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Срок реализации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Форма проведения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Предполагаемый результат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extLst>
                  <a:ext uri="{0D108BD9-81ED-4DB2-BD59-A6C34878D82A}">
                    <a16:rowId xmlns:a16="http://schemas.microsoft.com/office/drawing/2014/main" val="1534772546"/>
                  </a:ext>
                </a:extLst>
              </a:tr>
              <a:tr h="274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Дистанционная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Очная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667599"/>
                  </a:ext>
                </a:extLst>
              </a:tr>
              <a:tr h="788686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1200" dirty="0">
                          <a:effectLst/>
                        </a:rPr>
                        <a:t>1. 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</a:rPr>
                        <a:t>Анкетирование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Сентябрь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Дистанционная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Сбор информации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extLst>
                  <a:ext uri="{0D108BD9-81ED-4DB2-BD59-A6C34878D82A}">
                    <a16:rowId xmlns:a16="http://schemas.microsoft.com/office/drawing/2014/main" val="2820728998"/>
                  </a:ext>
                </a:extLst>
              </a:tr>
              <a:tr h="887272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1200" dirty="0">
                          <a:effectLst/>
                        </a:rPr>
                        <a:t>2. 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</a:rPr>
                        <a:t>Окружная акция «Безопасное детство в Югре», #ЯБДЮ-квест «Аркадий Паровозов спешит на помощь 4»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Сентябрь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Дистанционная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Участие в акции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extLst>
                  <a:ext uri="{0D108BD9-81ED-4DB2-BD59-A6C34878D82A}">
                    <a16:rowId xmlns:a16="http://schemas.microsoft.com/office/drawing/2014/main" val="3329496361"/>
                  </a:ext>
                </a:extLst>
              </a:tr>
              <a:tr h="887272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1200" dirty="0">
                          <a:effectLst/>
                        </a:rPr>
                        <a:t>3. 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</a:rPr>
                        <a:t>Семинар-практикум «Как использовать игровые обучающие ситуации на тему безопасности в работе с детьми»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Декабрь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Очная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Обмен опытом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extLst>
                  <a:ext uri="{0D108BD9-81ED-4DB2-BD59-A6C34878D82A}">
                    <a16:rowId xmlns:a16="http://schemas.microsoft.com/office/drawing/2014/main" val="4267563809"/>
                  </a:ext>
                </a:extLst>
              </a:tr>
              <a:tr h="1190834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1200" dirty="0">
                          <a:effectLst/>
                        </a:rPr>
                        <a:t>4. 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Конкурс «Видео-копилка «Школа безопасности»</a:t>
                      </a:r>
                    </a:p>
                    <a:p>
                      <a:pPr algn="just"/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Январь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Дистанционная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Видео-картотека</a:t>
                      </a:r>
                    </a:p>
                    <a:p>
                      <a:r>
                        <a:rPr lang="ru-RU" sz="1600" dirty="0">
                          <a:effectLst/>
                        </a:rPr>
                        <a:t>«Игровые ситуации»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extLst>
                  <a:ext uri="{0D108BD9-81ED-4DB2-BD59-A6C34878D82A}">
                    <a16:rowId xmlns:a16="http://schemas.microsoft.com/office/drawing/2014/main" val="1601301633"/>
                  </a:ext>
                </a:extLst>
              </a:tr>
              <a:tr h="992361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1200" dirty="0">
                          <a:effectLst/>
                        </a:rPr>
                        <a:t>5. 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Олимпиада для детей старшего дошкольного возраста «Опасности – НЕТ!»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Февраль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Дистанционная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Участие детей в олимпиаде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extLst>
                  <a:ext uri="{0D108BD9-81ED-4DB2-BD59-A6C34878D82A}">
                    <a16:rowId xmlns:a16="http://schemas.microsoft.com/office/drawing/2014/main" val="2758474349"/>
                  </a:ext>
                </a:extLst>
              </a:tr>
              <a:tr h="591515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1200" dirty="0">
                          <a:effectLst/>
                        </a:rPr>
                        <a:t>6. 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Онлайн-</a:t>
                      </a:r>
                      <a:r>
                        <a:rPr lang="ru-RU" sz="1800" dirty="0" err="1">
                          <a:effectLst/>
                        </a:rPr>
                        <a:t>челлендж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800" dirty="0">
                          <a:effectLst/>
                        </a:rPr>
                        <a:t>«Это важно!»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Март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Дистанционная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6" marR="34516" marT="0" marB="0"/>
                </a:tc>
                <a:extLst>
                  <a:ext uri="{0D108BD9-81ED-4DB2-BD59-A6C34878D82A}">
                    <a16:rowId xmlns:a16="http://schemas.microsoft.com/office/drawing/2014/main" val="195023754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2AA191D-5800-4F99-AD3C-EF293AC33AB4}"/>
              </a:ext>
            </a:extLst>
          </p:cNvPr>
          <p:cNvSpPr txBox="1"/>
          <p:nvPr/>
        </p:nvSpPr>
        <p:spPr>
          <a:xfrm>
            <a:off x="3368527" y="540327"/>
            <a:ext cx="36483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План на 2024-2025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1025319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D9BA557-1945-4813-9645-3A4D54378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233688"/>
              </p:ext>
            </p:extLst>
          </p:nvPr>
        </p:nvGraphicFramePr>
        <p:xfrm>
          <a:off x="613636" y="796702"/>
          <a:ext cx="9345187" cy="6118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473">
                  <a:extLst>
                    <a:ext uri="{9D8B030D-6E8A-4147-A177-3AD203B41FA5}">
                      <a16:colId xmlns:a16="http://schemas.microsoft.com/office/drawing/2014/main" val="3284765186"/>
                    </a:ext>
                  </a:extLst>
                </a:gridCol>
                <a:gridCol w="7111714">
                  <a:extLst>
                    <a:ext uri="{9D8B030D-6E8A-4147-A177-3AD203B41FA5}">
                      <a16:colId xmlns:a16="http://schemas.microsoft.com/office/drawing/2014/main" val="12304685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Тема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50" marR="34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Результат (ФИО педагогов)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50" marR="34050" marT="0" marB="0"/>
                </a:tc>
                <a:extLst>
                  <a:ext uri="{0D108BD9-81ED-4DB2-BD59-A6C34878D82A}">
                    <a16:rowId xmlns:a16="http://schemas.microsoft.com/office/drawing/2014/main" val="1493462795"/>
                  </a:ext>
                </a:extLst>
              </a:tr>
              <a:tr h="15714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Окружная акция </a:t>
                      </a:r>
                      <a:r>
                        <a:rPr lang="ru-RU" sz="1400" b="0" dirty="0">
                          <a:effectLst/>
                        </a:rPr>
                        <a:t>«Безопасное детство в Югре», #ЯБДЮ-квест «Аркадий Паровозов спешит на помощь 4</a:t>
                      </a:r>
                      <a:r>
                        <a:rPr lang="ru-RU" sz="1400" dirty="0">
                          <a:effectLst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50" marR="3405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</a:rPr>
                        <a:t>Белошапкина Татьяна Степановна, инструктор по физической культуре, НРМБ ДОУ «Д/с «В гостях у сказки»,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</a:rPr>
                        <a:t>Сажина Ирина Игоревна, инструктор по физической культуре, НРМБ ДОУ «Д/с «В гостях у сказки»,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</a:rPr>
                        <a:t>Перова Марина Анатольевна, воспитатель, НРМ ДОБУ детский сад «Солнышко»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400" dirty="0" err="1">
                          <a:effectLst/>
                        </a:rPr>
                        <a:t>Фаррахова</a:t>
                      </a:r>
                      <a:r>
                        <a:rPr lang="ru-RU" sz="1400" dirty="0">
                          <a:effectLst/>
                        </a:rPr>
                        <a:t> Гульназ </a:t>
                      </a:r>
                      <a:r>
                        <a:rPr lang="ru-RU" sz="1400" dirty="0" err="1">
                          <a:effectLst/>
                        </a:rPr>
                        <a:t>Рифовна</a:t>
                      </a:r>
                      <a:r>
                        <a:rPr lang="ru-RU" sz="1400" dirty="0">
                          <a:effectLst/>
                        </a:rPr>
                        <a:t>, инструктор по физической культуре, НРМБ ДОУ «Д/с «Жемчужинка»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50" marR="34050" marT="0" marB="0"/>
                </a:tc>
                <a:extLst>
                  <a:ext uri="{0D108BD9-81ED-4DB2-BD59-A6C34878D82A}">
                    <a16:rowId xmlns:a16="http://schemas.microsoft.com/office/drawing/2014/main" val="1974370547"/>
                  </a:ext>
                </a:extLst>
              </a:tr>
              <a:tr h="1676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Конкурс </a:t>
                      </a:r>
                      <a:r>
                        <a:rPr lang="ru-RU" sz="1400" b="0" dirty="0">
                          <a:effectLst/>
                        </a:rPr>
                        <a:t>«Видео-копилка «Школа безопасности»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50" marR="340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1 место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Мазур Наталия Васильевна, воспитатель НРМ ДОБУ детский сад «Солнышко»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2 место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Гарипова Рима </a:t>
                      </a:r>
                      <a:r>
                        <a:rPr lang="ru-RU" sz="1400" dirty="0" err="1">
                          <a:effectLst/>
                        </a:rPr>
                        <a:t>Латиповна</a:t>
                      </a:r>
                      <a:r>
                        <a:rPr lang="ru-RU" sz="1400" dirty="0">
                          <a:effectLst/>
                        </a:rPr>
                        <a:t>, воспитатель, НРМ ДОБУ «ЦРР» д/с «Теремок»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3 место 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400" dirty="0" err="1">
                          <a:effectLst/>
                        </a:rPr>
                        <a:t>Собина</a:t>
                      </a:r>
                      <a:r>
                        <a:rPr lang="ru-RU" sz="1400" dirty="0">
                          <a:effectLst/>
                        </a:rPr>
                        <a:t> Альбина Николаевна, инструктор по физической культуре, НРМДОБУ «Детский сад «Морошка»,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Уметбаева Алина </a:t>
                      </a:r>
                      <a:r>
                        <a:rPr lang="ru-RU" sz="1400" dirty="0" err="1">
                          <a:effectLst/>
                        </a:rPr>
                        <a:t>Баязетдиновна</a:t>
                      </a:r>
                      <a:r>
                        <a:rPr lang="ru-RU" sz="1400" dirty="0">
                          <a:effectLst/>
                        </a:rPr>
                        <a:t>, воспитатель, НРМ ДОБУ «Детский сад «Ручеек», </a:t>
                      </a:r>
                      <a:r>
                        <a:rPr lang="ru-RU" sz="1400" dirty="0" err="1">
                          <a:effectLst/>
                        </a:rPr>
                        <a:t>сп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Сингапай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50" marR="34050" marT="0" marB="0"/>
                </a:tc>
                <a:extLst>
                  <a:ext uri="{0D108BD9-81ED-4DB2-BD59-A6C34878D82A}">
                    <a16:rowId xmlns:a16="http://schemas.microsoft.com/office/drawing/2014/main" val="3679747697"/>
                  </a:ext>
                </a:extLst>
              </a:tr>
              <a:tr h="11505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Олимпиада для детей старшего дошкольного возраста </a:t>
                      </a:r>
                      <a:r>
                        <a:rPr lang="ru-RU" sz="1400" b="0" dirty="0">
                          <a:effectLst/>
                        </a:rPr>
                        <a:t>«Опасности – НЕТ!»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50" marR="3405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</a:rPr>
                        <a:t>Глоба Ксения Михайловна, НРМБ ДОУ «Д/с «Жемчужинка»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400" dirty="0" err="1">
                          <a:effectLst/>
                        </a:rPr>
                        <a:t>Вильгаук</a:t>
                      </a:r>
                      <a:r>
                        <a:rPr lang="ru-RU" sz="1400" dirty="0">
                          <a:effectLst/>
                        </a:rPr>
                        <a:t> Карина </a:t>
                      </a:r>
                      <a:r>
                        <a:rPr lang="ru-RU" sz="1400" dirty="0" err="1">
                          <a:effectLst/>
                        </a:rPr>
                        <a:t>Давлятовна</a:t>
                      </a:r>
                      <a:r>
                        <a:rPr lang="ru-RU" sz="1400" dirty="0">
                          <a:effectLst/>
                        </a:rPr>
                        <a:t>, НРМБ ДОУ «Д/с «Жемчужинка»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</a:rPr>
                        <a:t>Потапова Татьяна Витальевна, НРМБ ДОУ «Д/с «Жемчужинка»</a:t>
                      </a:r>
                    </a:p>
                    <a:p>
                      <a:pPr marL="342900" marR="0" lvl="0" indent="-342900" algn="just" defTabSz="96734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400" dirty="0" err="1">
                          <a:effectLst/>
                        </a:rPr>
                        <a:t>Семикоз</a:t>
                      </a:r>
                      <a:r>
                        <a:rPr lang="ru-RU" sz="1400" dirty="0">
                          <a:effectLst/>
                        </a:rPr>
                        <a:t> Ксения Сергеевна, НРМ ДОБУ «ЦРР» д/с «Теремок»</a:t>
                      </a:r>
                    </a:p>
                    <a:p>
                      <a:pPr marL="342900" marR="0" lvl="0" indent="-342900" algn="just" defTabSz="96734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400" dirty="0">
                          <a:effectLst/>
                        </a:rPr>
                        <a:t>Гарипова Рима </a:t>
                      </a:r>
                      <a:r>
                        <a:rPr lang="ru-RU" sz="1400" dirty="0" err="1">
                          <a:effectLst/>
                        </a:rPr>
                        <a:t>Латиповна</a:t>
                      </a:r>
                      <a:r>
                        <a:rPr lang="ru-RU" sz="1400" dirty="0">
                          <a:effectLst/>
                        </a:rPr>
                        <a:t>, НРМ ДОБУ «ЦРР» д/с «Теремок»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400" dirty="0" err="1">
                          <a:effectLst/>
                        </a:rPr>
                        <a:t>Собина</a:t>
                      </a:r>
                      <a:r>
                        <a:rPr lang="ru-RU" sz="1400" dirty="0">
                          <a:effectLst/>
                        </a:rPr>
                        <a:t> Альбина Николаевна, НРМДОБУ «Детский сад «Морошка»</a:t>
                      </a:r>
                    </a:p>
                    <a:p>
                      <a:pPr marL="342900" marR="0" lvl="0" indent="-342900" algn="just" defTabSz="96734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400" dirty="0">
                          <a:effectLst/>
                        </a:rPr>
                        <a:t>Мазур Наталия Васильевна, НРМ ДОБУ детский сад «Солнышко»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400" dirty="0" err="1">
                          <a:effectLst/>
                        </a:rPr>
                        <a:t>Чайникова</a:t>
                      </a:r>
                      <a:r>
                        <a:rPr lang="ru-RU" sz="1400" dirty="0">
                          <a:effectLst/>
                        </a:rPr>
                        <a:t> Ольга Владимировна, НРМ ДОБУ «ЦРР- д/с «Улыбка»</a:t>
                      </a:r>
                    </a:p>
                    <a:p>
                      <a:pPr marL="342900" marR="0" lvl="0" indent="-342900" algn="just" defTabSz="96734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400" dirty="0">
                          <a:effectLst/>
                        </a:rPr>
                        <a:t>Кротова Резеда </a:t>
                      </a:r>
                      <a:r>
                        <a:rPr lang="ru-RU" sz="1400" dirty="0" err="1">
                          <a:effectLst/>
                        </a:rPr>
                        <a:t>Мухарамовна</a:t>
                      </a:r>
                      <a:r>
                        <a:rPr lang="ru-RU" sz="1400" dirty="0">
                          <a:effectLst/>
                        </a:rPr>
                        <a:t>, НРМ ДОБУ «ЦРР- д/с «Родничок»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Эксперт – Сажина Ирина Игоревна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50" marR="34050" marT="0" marB="0"/>
                </a:tc>
                <a:extLst>
                  <a:ext uri="{0D108BD9-81ED-4DB2-BD59-A6C34878D82A}">
                    <a16:rowId xmlns:a16="http://schemas.microsoft.com/office/drawing/2014/main" val="277877736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9CDFFC0-4C7C-4F07-B510-E2A2415734B0}"/>
              </a:ext>
            </a:extLst>
          </p:cNvPr>
          <p:cNvSpPr txBox="1"/>
          <p:nvPr/>
        </p:nvSpPr>
        <p:spPr>
          <a:xfrm>
            <a:off x="4077631" y="167992"/>
            <a:ext cx="2230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/>
              <a:t>Исполнение плана</a:t>
            </a:r>
          </a:p>
        </p:txBody>
      </p:sp>
    </p:spTree>
    <p:extLst>
      <p:ext uri="{BB962C8B-B14F-4D97-AF65-F5344CB8AC3E}">
        <p14:creationId xmlns:p14="http://schemas.microsoft.com/office/powerpoint/2010/main" val="1577252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87DD61-FBB5-4958-A5B0-6CE12406A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" y="3562947"/>
            <a:ext cx="2608610" cy="36268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A188D2-A0F3-43CD-80BF-A22334D60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752" y="170232"/>
            <a:ext cx="2584386" cy="36133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744CB9-83C6-471E-B9D0-8BA38AE7C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752" y="3603683"/>
            <a:ext cx="2613370" cy="36133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13A3D6-91CA-4D86-905A-F20D78E1B1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060" y="2510120"/>
            <a:ext cx="2574866" cy="360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D0C37A8-189E-42EB-B6D2-215D8EE581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8" y="98442"/>
            <a:ext cx="2613369" cy="360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2467CE6-FC30-4662-B3F9-4F2898250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729" y="3279550"/>
            <a:ext cx="2672333" cy="380509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E7DBB6-97E1-4550-8B3D-37F1997E21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059" y="170232"/>
            <a:ext cx="2588006" cy="368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34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502</Words>
  <Application>Microsoft Office PowerPoint</Application>
  <PresentationFormat>Произвольный</PresentationFormat>
  <Paragraphs>86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2025-05-27T16:58:22Z</dcterms:created>
  <dcterms:modified xsi:type="dcterms:W3CDTF">2025-05-28T04:11:39Z</dcterms:modified>
</cp:coreProperties>
</file>